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313" r:id="rId2"/>
    <p:sldId id="275" r:id="rId3"/>
    <p:sldId id="292" r:id="rId4"/>
    <p:sldId id="291" r:id="rId5"/>
    <p:sldId id="297" r:id="rId6"/>
    <p:sldId id="294" r:id="rId7"/>
    <p:sldId id="295" r:id="rId8"/>
    <p:sldId id="311" r:id="rId9"/>
    <p:sldId id="314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287" r:id="rId19"/>
    <p:sldId id="283" r:id="rId20"/>
    <p:sldId id="298" r:id="rId2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592" userDrawn="1">
          <p15:clr>
            <a:srgbClr val="A4A3A4"/>
          </p15:clr>
        </p15:guide>
        <p15:guide id="2" orient="horz" pos="38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6393B"/>
    <a:srgbClr val="363A3B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902" autoAdjust="0"/>
  </p:normalViewPr>
  <p:slideViewPr>
    <p:cSldViewPr snapToGrid="0">
      <p:cViewPr varScale="1">
        <p:scale>
          <a:sx n="91" d="100"/>
          <a:sy n="91" d="100"/>
        </p:scale>
        <p:origin x="522" y="90"/>
      </p:cViewPr>
      <p:guideLst>
        <p:guide pos="7592"/>
        <p:guide orient="horz" pos="38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448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 rtlCol="0"/>
        <a:lstStyle/>
        <a:p>
          <a:pPr rtl="0"/>
          <a:endParaRPr lang="en-US"/>
        </a:p>
      </dgm:t>
    </dgm:pt>
    <dgm:pt modelId="{73D947E0-108F-4D20-A71E-3CF329F97212}">
      <dgm:prSet phldr="0" custT="1"/>
      <dgm:spPr>
        <a:solidFill>
          <a:schemeClr val="bg2">
            <a:lumMod val="10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Python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AE813459-65AB-4FA9-B717-330DDA6DFA4E}" type="sib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B1AFA1AF-0FF8-45B3-A6D0-0E255A2F637D}">
      <dgm:prSet phldr="0" custT="1"/>
      <dgm:spPr>
        <a:solidFill>
          <a:schemeClr val="accent1">
            <a:lumMod val="50000"/>
            <a:alpha val="5298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Textual</a:t>
          </a:r>
        </a:p>
      </dgm:t>
    </dgm:pt>
    <dgm:pt modelId="{10C68AF5-481C-45AA-A216-8BBBB04515B9}" type="par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88649F7A-400B-4056-965D-C9AC0B3AD942}" type="sib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E9682B4F-0217-4B50-923E-C104AA24290F}">
      <dgm:prSet phldr="0" custT="1"/>
      <dgm:spPr>
        <a:solidFill>
          <a:schemeClr val="tx1">
            <a:lumMod val="75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 err="1">
              <a:latin typeface="Avenir Next LT Pro" panose="020B0504020202020204" pitchFamily="34" charset="77"/>
            </a:rPr>
            <a:t>SQLite</a:t>
          </a:r>
          <a:endParaRPr lang="pt-BR" sz="1600" b="0" i="0" noProof="0" dirty="0">
            <a:latin typeface="Avenir Next LT Pro" panose="020B0504020202020204" pitchFamily="34" charset="77"/>
          </a:endParaRPr>
        </a:p>
      </dgm:t>
    </dgm:pt>
    <dgm:pt modelId="{E0F6C4AF-9BBB-4698-91D7-F9AE3EACBD5D}" type="par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B8632E42-D7EB-4C31-877E-6F1B2801851A}" type="sib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3" custLinFactY="100000" custLinFactNeighborX="-45" custLinFactNeighborY="170593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3" custScaleY="146656" custLinFactNeighborX="-45" custLinFactNeighborY="-45443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3" custLinFactY="100000" custLinFactNeighborX="-59" custLinFactNeighborY="173698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3" custScaleY="146837" custLinFactNeighborX="-59" custLinFactNeighborY="-45398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3" custLinFactY="100000" custLinFactNeighborX="-73" custLinFactNeighborY="169454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3" custScaleY="146837" custLinFactNeighborX="-73" custLinFactNeighborY="-45398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 rtlCol="0"/>
        <a:lstStyle/>
        <a:p>
          <a:pPr rtl="0"/>
          <a:endParaRPr lang="en-US"/>
        </a:p>
      </dgm:t>
    </dgm:pt>
    <dgm:pt modelId="{73D947E0-108F-4D20-A71E-3CF329F97212}">
      <dgm:prSet phldr="0" custT="1"/>
      <dgm:spPr>
        <a:solidFill>
          <a:schemeClr val="bg2">
            <a:lumMod val="10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Interface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AE813459-65AB-4FA9-B717-330DDA6DFA4E}" type="sib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30A490C8-22B4-4D68-875C-0F0DE2FF864D}">
      <dgm:prSet phldr="0" custT="1"/>
      <dgm:spPr>
        <a:solidFill>
          <a:schemeClr val="bg2">
            <a:lumMod val="25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Melhorar a aparência da interface e também a experiência para o usuário que irá usá-la. Tem que finalizar as telas e implementar a tela de visualização de imóveis para o usuário comprador</a:t>
          </a:r>
        </a:p>
      </dgm:t>
    </dgm:pt>
    <dgm:pt modelId="{035C64B0-4F0C-4FD1-BD23-B1D4C9887CBE}" type="parTrans" cxnId="{381FE1CC-8184-4745-8EB3-6DE11655998D}">
      <dgm:prSet/>
      <dgm:spPr/>
      <dgm:t>
        <a:bodyPr rtlCol="0"/>
        <a:lstStyle/>
        <a:p>
          <a:pPr rtl="0"/>
          <a:endParaRPr lang="pt-BR" noProof="0" dirty="0"/>
        </a:p>
      </dgm:t>
    </dgm:pt>
    <dgm:pt modelId="{45495DA8-8707-41E3-A12B-FA5766269C44}" type="sibTrans" cxnId="{381FE1CC-8184-4745-8EB3-6DE11655998D}">
      <dgm:prSet/>
      <dgm:spPr/>
      <dgm:t>
        <a:bodyPr rtlCol="0"/>
        <a:lstStyle/>
        <a:p>
          <a:pPr rtl="0"/>
          <a:endParaRPr lang="pt-BR" noProof="0" dirty="0"/>
        </a:p>
      </dgm:t>
    </dgm:pt>
    <dgm:pt modelId="{B1AFA1AF-0FF8-45B3-A6D0-0E255A2F637D}">
      <dgm:prSet phldr="0" custT="1"/>
      <dgm:spPr>
        <a:solidFill>
          <a:schemeClr val="accent1">
            <a:lumMod val="50000"/>
            <a:alpha val="5298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Código</a:t>
          </a:r>
        </a:p>
      </dgm:t>
    </dgm:pt>
    <dgm:pt modelId="{10C68AF5-481C-45AA-A216-8BBBB04515B9}" type="par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88649F7A-400B-4056-965D-C9AC0B3AD942}" type="sib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50418D2B-9486-42DE-AFDD-1D31420040FF}">
      <dgm:prSet phldr="0" custT="1"/>
      <dgm:spPr>
        <a:solidFill>
          <a:schemeClr val="accent1">
            <a:lumMod val="40000"/>
            <a:lumOff val="60000"/>
            <a:alpha val="45201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limpar o código, otimizar ele. Falta implementar as funcionalidades de gerente e implementar a tabela do gerente no banco de dados. Também estou pensando em fazer uma classe para os anúncios dos imóveis</a:t>
          </a:r>
          <a:endParaRPr lang="pt-BR" sz="1400" b="1" i="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gm:t>
    </dgm:pt>
    <dgm:pt modelId="{D5A17F6B-93F5-442B-938A-0F38C281BE88}" type="parTrans" cxnId="{5A5BA622-5DEB-48B9-88D9-C1DE36C711E5}">
      <dgm:prSet/>
      <dgm:spPr/>
      <dgm:t>
        <a:bodyPr rtlCol="0"/>
        <a:lstStyle/>
        <a:p>
          <a:pPr rtl="0"/>
          <a:endParaRPr lang="pt-BR" noProof="0" dirty="0"/>
        </a:p>
      </dgm:t>
    </dgm:pt>
    <dgm:pt modelId="{1D87A0A5-8024-4710-846B-D5BFAC785107}" type="sibTrans" cxnId="{5A5BA622-5DEB-48B9-88D9-C1DE36C711E5}">
      <dgm:prSet/>
      <dgm:spPr/>
      <dgm:t>
        <a:bodyPr rtlCol="0"/>
        <a:lstStyle/>
        <a:p>
          <a:pPr rtl="0"/>
          <a:endParaRPr lang="pt-BR" noProof="0" dirty="0"/>
        </a:p>
      </dgm:t>
    </dgm:pt>
    <dgm:pt modelId="{E9682B4F-0217-4B50-923E-C104AA24290F}">
      <dgm:prSet phldr="0" custT="1"/>
      <dgm:spPr>
        <a:solidFill>
          <a:schemeClr val="tx1">
            <a:lumMod val="75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Documentação</a:t>
          </a:r>
        </a:p>
      </dgm:t>
    </dgm:pt>
    <dgm:pt modelId="{E0F6C4AF-9BBB-4698-91D7-F9AE3EACBD5D}" type="par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B8632E42-D7EB-4C31-877E-6F1B2801851A}" type="sib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0EC0C300-11E4-45CF-8418-973585107209}">
      <dgm:prSet phldr="0" custT="1"/>
      <dgm:spPr>
        <a:solidFill>
          <a:schemeClr val="tx1">
            <a:lumMod val="40000"/>
            <a:lumOff val="60000"/>
            <a:alpha val="44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começar a documentação. Eu fiz modelos conceituais ano passado, tenho que atualizá-los. </a:t>
          </a:r>
        </a:p>
      </dgm:t>
    </dgm:pt>
    <dgm:pt modelId="{1E4DD98E-100E-46B7-B24A-408BBF69E9FA}" type="parTrans" cxnId="{51563A4F-C0EB-47D6-B5BC-47A4E599AD4B}">
      <dgm:prSet/>
      <dgm:spPr/>
      <dgm:t>
        <a:bodyPr rtlCol="0"/>
        <a:lstStyle/>
        <a:p>
          <a:pPr rtl="0"/>
          <a:endParaRPr lang="pt-BR" noProof="0" dirty="0"/>
        </a:p>
      </dgm:t>
    </dgm:pt>
    <dgm:pt modelId="{90FAB5D1-62B3-4FF6-A07D-EE607F529C32}" type="sibTrans" cxnId="{51563A4F-C0EB-47D6-B5BC-47A4E599AD4B}">
      <dgm:prSet/>
      <dgm:spPr/>
      <dgm:t>
        <a:bodyPr rtlCol="0"/>
        <a:lstStyle/>
        <a:p>
          <a:pPr rtl="0"/>
          <a:endParaRPr lang="pt-BR" noProof="0" dirty="0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3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3" custScaleY="139466" custLinFactNeighborX="-117" custLinFactNeighborY="29607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3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3" custScaleY="146837" custLinFactNeighborX="-583" custLinFactNeighborY="32252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3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3" custScaleY="148124" custLinFactNeighborX="-860" custLinFactNeighborY="30454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0" y="3428432"/>
          <a:ext cx="3302514" cy="990754"/>
        </a:xfrm>
        <a:prstGeom prst="rect">
          <a:avLst/>
        </a:prstGeom>
        <a:solidFill>
          <a:schemeClr val="bg2">
            <a:lumMod val="1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Python</a:t>
          </a:r>
        </a:p>
      </dsp:txBody>
      <dsp:txXfrm>
        <a:off x="0" y="3428432"/>
        <a:ext cx="3302514" cy="990754"/>
      </dsp:txXfrm>
    </dsp:sp>
    <dsp:sp modelId="{22359DD7-1BFB-4900-BAE6-6084F2F57988}">
      <dsp:nvSpPr>
        <dsp:cNvPr id="0" name=""/>
        <dsp:cNvSpPr/>
      </dsp:nvSpPr>
      <dsp:spPr>
        <a:xfrm>
          <a:off x="0" y="414006"/>
          <a:ext cx="3302514" cy="28240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84DEA-2002-4D32-8E80-70EEE05E345A}">
      <dsp:nvSpPr>
        <dsp:cNvPr id="0" name=""/>
        <dsp:cNvSpPr/>
      </dsp:nvSpPr>
      <dsp:spPr>
        <a:xfrm>
          <a:off x="3409331" y="3458324"/>
          <a:ext cx="3302514" cy="990754"/>
        </a:xfrm>
        <a:prstGeom prst="rect">
          <a:avLst/>
        </a:prstGeom>
        <a:solidFill>
          <a:schemeClr val="accent1">
            <a:lumMod val="50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Textual</a:t>
          </a:r>
        </a:p>
      </dsp:txBody>
      <dsp:txXfrm>
        <a:off x="3409331" y="3458324"/>
        <a:ext cx="3302514" cy="990754"/>
      </dsp:txXfrm>
    </dsp:sp>
    <dsp:sp modelId="{4FEB85EB-D046-4CDB-8A62-BBCE260C4490}">
      <dsp:nvSpPr>
        <dsp:cNvPr id="0" name=""/>
        <dsp:cNvSpPr/>
      </dsp:nvSpPr>
      <dsp:spPr>
        <a:xfrm>
          <a:off x="3409331" y="412259"/>
          <a:ext cx="3302514" cy="28275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7F8FA-D256-41EF-9327-52A3551D9A60}">
      <dsp:nvSpPr>
        <dsp:cNvPr id="0" name=""/>
        <dsp:cNvSpPr/>
      </dsp:nvSpPr>
      <dsp:spPr>
        <a:xfrm>
          <a:off x="6819384" y="3416276"/>
          <a:ext cx="3302514" cy="990754"/>
        </a:xfrm>
        <a:prstGeom prst="rect">
          <a:avLst/>
        </a:prstGeom>
        <a:solidFill>
          <a:schemeClr val="tx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 err="1">
              <a:latin typeface="Avenir Next LT Pro" panose="020B0504020202020204" pitchFamily="34" charset="77"/>
            </a:rPr>
            <a:t>SQLite</a:t>
          </a:r>
          <a:endParaRPr lang="pt-BR" sz="1600" b="0" i="0" kern="1200" noProof="0" dirty="0">
            <a:latin typeface="Avenir Next LT Pro" panose="020B0504020202020204" pitchFamily="34" charset="77"/>
          </a:endParaRPr>
        </a:p>
      </dsp:txBody>
      <dsp:txXfrm>
        <a:off x="6819384" y="3416276"/>
        <a:ext cx="3302514" cy="990754"/>
      </dsp:txXfrm>
    </dsp:sp>
    <dsp:sp modelId="{6B5FE59C-B471-448A-AA7A-B526DCC4D4CA}">
      <dsp:nvSpPr>
        <dsp:cNvPr id="0" name=""/>
        <dsp:cNvSpPr/>
      </dsp:nvSpPr>
      <dsp:spPr>
        <a:xfrm>
          <a:off x="6819384" y="412259"/>
          <a:ext cx="3302514" cy="28275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765" y="739434"/>
          <a:ext cx="3302514" cy="990754"/>
        </a:xfrm>
        <a:prstGeom prst="rect">
          <a:avLst/>
        </a:prstGeom>
        <a:solidFill>
          <a:schemeClr val="bg2">
            <a:lumMod val="1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Interface</a:t>
          </a:r>
        </a:p>
      </dsp:txBody>
      <dsp:txXfrm>
        <a:off x="765" y="739434"/>
        <a:ext cx="3302514" cy="990754"/>
      </dsp:txXfrm>
    </dsp:sp>
    <dsp:sp modelId="{22359DD7-1BFB-4900-BAE6-6084F2F57988}">
      <dsp:nvSpPr>
        <dsp:cNvPr id="0" name=""/>
        <dsp:cNvSpPr/>
      </dsp:nvSpPr>
      <dsp:spPr>
        <a:xfrm>
          <a:off x="0" y="1871184"/>
          <a:ext cx="3302514" cy="2856382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215" tIns="326215" rIns="326215" bIns="326215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Melhorar a aparência da interface e também a experiência para o usuário que irá usá-la. Tem que finalizar as telas e implementar a tela de visualização de imóveis para o usuário comprador</a:t>
          </a:r>
        </a:p>
      </dsp:txBody>
      <dsp:txXfrm>
        <a:off x="0" y="1871184"/>
        <a:ext cx="3302514" cy="2856382"/>
      </dsp:txXfrm>
    </dsp:sp>
    <dsp:sp modelId="{C4F84DEA-2002-4D32-8E80-70EEE05E345A}">
      <dsp:nvSpPr>
        <dsp:cNvPr id="0" name=""/>
        <dsp:cNvSpPr/>
      </dsp:nvSpPr>
      <dsp:spPr>
        <a:xfrm>
          <a:off x="3411280" y="701693"/>
          <a:ext cx="3302514" cy="990754"/>
        </a:xfrm>
        <a:prstGeom prst="rect">
          <a:avLst/>
        </a:prstGeom>
        <a:solidFill>
          <a:schemeClr val="accent1">
            <a:lumMod val="50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Código</a:t>
          </a:r>
        </a:p>
      </dsp:txBody>
      <dsp:txXfrm>
        <a:off x="3411280" y="701693"/>
        <a:ext cx="3302514" cy="990754"/>
      </dsp:txXfrm>
    </dsp:sp>
    <dsp:sp modelId="{4FEB85EB-D046-4CDB-8A62-BBCE260C4490}">
      <dsp:nvSpPr>
        <dsp:cNvPr id="0" name=""/>
        <dsp:cNvSpPr/>
      </dsp:nvSpPr>
      <dsp:spPr>
        <a:xfrm>
          <a:off x="3392026" y="1812132"/>
          <a:ext cx="3302514" cy="3007346"/>
        </a:xfrm>
        <a:prstGeom prst="rect">
          <a:avLst/>
        </a:prstGeom>
        <a:solidFill>
          <a:schemeClr val="accent1">
            <a:lumMod val="40000"/>
            <a:lumOff val="60000"/>
            <a:alpha val="45201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215" tIns="326215" rIns="326215" bIns="326215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limpar o código, otimizar ele. Falta implementar as funcionalidades de gerente e implementar a tabela do gerente no banco de dados. Também estou pensando em fazer uma classe para os anúncios dos imóveis</a:t>
          </a:r>
          <a:endParaRPr lang="pt-BR" sz="1400" b="1" i="0" kern="120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sp:txBody>
      <dsp:txXfrm>
        <a:off x="3392026" y="1812132"/>
        <a:ext cx="3302514" cy="3007346"/>
      </dsp:txXfrm>
    </dsp:sp>
    <dsp:sp modelId="{49B7F8FA-D256-41EF-9327-52A3551D9A60}">
      <dsp:nvSpPr>
        <dsp:cNvPr id="0" name=""/>
        <dsp:cNvSpPr/>
      </dsp:nvSpPr>
      <dsp:spPr>
        <a:xfrm>
          <a:off x="6821794" y="740453"/>
          <a:ext cx="3302514" cy="990754"/>
        </a:xfrm>
        <a:prstGeom prst="rect">
          <a:avLst/>
        </a:prstGeom>
        <a:solidFill>
          <a:schemeClr val="tx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Documentação</a:t>
          </a:r>
        </a:p>
      </dsp:txBody>
      <dsp:txXfrm>
        <a:off x="6821794" y="740453"/>
        <a:ext cx="3302514" cy="990754"/>
      </dsp:txXfrm>
    </dsp:sp>
    <dsp:sp modelId="{6B5FE59C-B471-448A-AA7A-B526DCC4D4CA}">
      <dsp:nvSpPr>
        <dsp:cNvPr id="0" name=""/>
        <dsp:cNvSpPr/>
      </dsp:nvSpPr>
      <dsp:spPr>
        <a:xfrm>
          <a:off x="6793393" y="1854293"/>
          <a:ext cx="3302514" cy="2852305"/>
        </a:xfrm>
        <a:prstGeom prst="rect">
          <a:avLst/>
        </a:prstGeom>
        <a:solidFill>
          <a:schemeClr val="tx1">
            <a:lumMod val="40000"/>
            <a:lumOff val="60000"/>
            <a:alpha val="44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215" tIns="326215" rIns="326215" bIns="326215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começar a documentação. Eu fiz modelos conceituais ano passado, tenho que atualizá-los. </a:t>
          </a:r>
        </a:p>
      </dsp:txBody>
      <dsp:txXfrm>
        <a:off x="6793393" y="1854293"/>
        <a:ext cx="3302514" cy="28523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270B440-1644-4E57-824F-ADC8F2A20FEC}" type="datetime1">
              <a:rPr lang="pt-BR" smtClean="0"/>
              <a:t>11/11/2025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4A50DD-8AE8-45DE-A9DF-1973EA779C1F}" type="datetime1">
              <a:rPr lang="pt-BR" noProof="0" smtClean="0"/>
              <a:t>11/11/2025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os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7D3E5B-4BED-B24C-9674-6B6454D04561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7678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477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052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923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2629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649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487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05323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1707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2977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2018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27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595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22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74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088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68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8324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0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0" name="Imagem 9" descr="Lacuna entre dois edifícios contra o céu azul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8" name="Espaço Reservado para Imagem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0" name="Espaço Reservado para Texto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8" name="Espaço Reservado para Imagem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0" name="Espaço Reservado para Texto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9" name="Espaço Reservado para Imagem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9" name="Espaço Reservado para Texto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7" name="Espaço Reservado para Imagem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6" name="Espaço Reservado para Texto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2" name="Espaço Reservado para Texto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9" name="Espaço Reservado para Texto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3" name="Espaço Reservado para Texto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2" name="Espaço Reservado para Texto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5" name="Espaço Reservado para Texto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7" name="Espaço Reservado para Imagem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3" name="Espaço Reservado para Texto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8" name="Espaço Reservado para Texto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Espaço Reservado para Texto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1" name="Espaço Reservado para Texto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5" name="Espaço Reservado para Texto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0" name="Espaço Reservado para Texto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20" name="Espaço Reservado para Texto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9" name="Espaço Reservado para Texto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Imagem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Imagem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6" name="Espaço Reservado para Imagem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Espaço Reservado para Texto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5" name="Espaço Reservado para Imagem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2" name="Espaço Reservado para Texto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ande cruzamento de pedestres com uma pessoa solitária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orma Livre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2" name="Título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 descr="Uma imagem contendo acessório&#10;&#10;Descrição gerada automaticamente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orma Livre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Forma Livre 5" descr="Homem olhando para arranha-céu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2" name="Imagem 11" descr="Casa moderna com design cúbico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1" name="Espaço Reservado para Texto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8" name="Espaço Reservado para Texto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4" name="Espaço Reservado para Texto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/>
              <a:t>CLIQUE PARA EDITAR OS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US" dirty="0" err="1">
                <a:solidFill>
                  <a:schemeClr val="bg1"/>
                </a:solidFill>
              </a:rPr>
              <a:t>Projeto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Integrador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(PI)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Lucas augusto HARTMANN</a:t>
            </a:r>
          </a:p>
        </p:txBody>
      </p:sp>
    </p:spTree>
    <p:extLst>
      <p:ext uri="{BB962C8B-B14F-4D97-AF65-F5344CB8AC3E}">
        <p14:creationId xmlns:p14="http://schemas.microsoft.com/office/powerpoint/2010/main" val="82039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10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176EE6-B2BE-4E9D-8F39-1384731CF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FE3329F-56AB-4529-BB1D-C37728DA19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18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07774"/>
            <a:ext cx="4428067" cy="1128519"/>
          </a:xfrm>
        </p:spPr>
        <p:txBody>
          <a:bodyPr rtlCol="0"/>
          <a:lstStyle/>
          <a:p>
            <a:pPr rtl="0"/>
            <a:r>
              <a:rPr lang="en-US" dirty="0" err="1">
                <a:solidFill>
                  <a:schemeClr val="bg1"/>
                </a:solidFill>
              </a:rPr>
              <a:t>Telas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11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B38DA3-2964-4836-88D8-DA6DF4F4C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871E91A-E4F6-4685-99DC-AE648F1C44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41"/>
          <a:stretch/>
        </p:blipFill>
        <p:spPr>
          <a:xfrm>
            <a:off x="-1" y="566931"/>
            <a:ext cx="11807951" cy="648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35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12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DE84486-D367-44CD-8151-649FC58D1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930"/>
            <a:ext cx="11807950" cy="6643167"/>
          </a:xfrm>
          <a:prstGeom prst="rect">
            <a:avLst/>
          </a:prstGeom>
        </p:spPr>
      </p:pic>
      <p:sp>
        <p:nvSpPr>
          <p:cNvPr id="13" name="Título 2">
            <a:extLst>
              <a:ext uri="{FF2B5EF4-FFF2-40B4-BE49-F238E27FC236}">
                <a16:creationId xmlns:a16="http://schemas.microsoft.com/office/drawing/2014/main" id="{773B3A7A-8045-4D0A-BDB8-5AE84CAC19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04" y="82013"/>
            <a:ext cx="7262648" cy="1128519"/>
          </a:xfrm>
        </p:spPr>
        <p:txBody>
          <a:bodyPr rtlCol="0"/>
          <a:lstStyle/>
          <a:p>
            <a:pPr rtl="0"/>
            <a:r>
              <a:rPr lang="en-US" dirty="0" err="1">
                <a:solidFill>
                  <a:schemeClr val="bg1"/>
                </a:solidFill>
              </a:rPr>
              <a:t>Telas</a:t>
            </a:r>
            <a:r>
              <a:rPr lang="en-US" dirty="0">
                <a:solidFill>
                  <a:schemeClr val="bg1"/>
                </a:solidFill>
              </a:rPr>
              <a:t> do </a:t>
            </a:r>
            <a:r>
              <a:rPr lang="en-US" dirty="0" err="1">
                <a:solidFill>
                  <a:schemeClr val="bg1"/>
                </a:solidFill>
              </a:rPr>
              <a:t>usuário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4655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13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B74D757-36C2-4BA6-8BE2-6F4F4AFF8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1" cy="719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14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F9BE35-6BBC-4124-BD08-394A91059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2454"/>
            <a:ext cx="11807950" cy="6747643"/>
          </a:xfrm>
          <a:prstGeom prst="rect">
            <a:avLst/>
          </a:prstGeom>
        </p:spPr>
      </p:pic>
      <p:sp>
        <p:nvSpPr>
          <p:cNvPr id="8" name="Título 2">
            <a:extLst>
              <a:ext uri="{FF2B5EF4-FFF2-40B4-BE49-F238E27FC236}">
                <a16:creationId xmlns:a16="http://schemas.microsoft.com/office/drawing/2014/main" id="{27B9BDC5-EA4B-4EAD-BA33-E531D1ABB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14" y="0"/>
            <a:ext cx="11477296" cy="1128519"/>
          </a:xfrm>
        </p:spPr>
        <p:txBody>
          <a:bodyPr rtlCol="0"/>
          <a:lstStyle/>
          <a:p>
            <a:pPr rtl="0"/>
            <a:r>
              <a:rPr lang="en-US" sz="2800" dirty="0" err="1">
                <a:solidFill>
                  <a:schemeClr val="bg1"/>
                </a:solidFill>
              </a:rPr>
              <a:t>Telas</a:t>
            </a:r>
            <a:r>
              <a:rPr lang="en-US" sz="2800" dirty="0">
                <a:solidFill>
                  <a:schemeClr val="bg1"/>
                </a:solidFill>
              </a:rPr>
              <a:t> do </a:t>
            </a:r>
            <a:r>
              <a:rPr lang="en-US" sz="2800" dirty="0" err="1">
                <a:solidFill>
                  <a:schemeClr val="bg1"/>
                </a:solidFill>
              </a:rPr>
              <a:t>corretor</a:t>
            </a:r>
            <a:r>
              <a:rPr lang="en-US" sz="2800" dirty="0">
                <a:solidFill>
                  <a:schemeClr val="bg1"/>
                </a:solidFill>
              </a:rPr>
              <a:t>/</a:t>
            </a:r>
            <a:r>
              <a:rPr lang="en-US" sz="2800" dirty="0" err="1">
                <a:solidFill>
                  <a:schemeClr val="bg1"/>
                </a:solidFill>
              </a:rPr>
              <a:t>captador</a:t>
            </a:r>
            <a:r>
              <a:rPr lang="en-US" sz="2800" dirty="0">
                <a:solidFill>
                  <a:schemeClr val="bg1"/>
                </a:solidFill>
              </a:rPr>
              <a:t>/admin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200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15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D268BA-9F82-4257-9204-9AE129B0BA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726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3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16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1B20827-7981-45C4-AC2D-4FF2F399E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1807950" cy="733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815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17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08DD84-49ED-4103-A2EC-FBB017FC2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725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4383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01A60F75-2D58-4573-8861-3CFB1C602916}"/>
              </a:ext>
            </a:extLst>
          </p:cNvPr>
          <p:cNvSpPr/>
          <p:nvPr/>
        </p:nvSpPr>
        <p:spPr>
          <a:xfrm>
            <a:off x="5901266" y="884901"/>
            <a:ext cx="5774264" cy="5406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4BEAFC3-0F1B-47D5-A3EB-25834379F70D}"/>
              </a:ext>
            </a:extLst>
          </p:cNvPr>
          <p:cNvSpPr/>
          <p:nvPr/>
        </p:nvSpPr>
        <p:spPr>
          <a:xfrm>
            <a:off x="-5426" y="2096896"/>
            <a:ext cx="5198379" cy="47611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4C52069-C3A9-4E23-94B3-CE7FD5272935}"/>
              </a:ext>
            </a:extLst>
          </p:cNvPr>
          <p:cNvSpPr/>
          <p:nvPr/>
        </p:nvSpPr>
        <p:spPr>
          <a:xfrm>
            <a:off x="127000" y="2032000"/>
            <a:ext cx="5690956" cy="4504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210" y="579827"/>
            <a:ext cx="3250988" cy="602786"/>
          </a:xfrm>
        </p:spPr>
        <p:txBody>
          <a:bodyPr rtlCol="0"/>
          <a:lstStyle/>
          <a:p>
            <a:pPr rtl="0"/>
            <a:r>
              <a:rPr lang="pt-BR" sz="3600" dirty="0">
                <a:solidFill>
                  <a:schemeClr val="bg1"/>
                </a:solidFill>
              </a:rPr>
              <a:t>Linha do tempo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18</a:t>
            </a:fld>
            <a:endParaRPr lang="pt-BR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55934346"/>
              </p:ext>
            </p:extLst>
          </p:nvPr>
        </p:nvGraphicFramePr>
        <p:xfrm>
          <a:off x="127000" y="2032000"/>
          <a:ext cx="5690956" cy="45042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4784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846172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NOV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Eu escolhi o tema para o projeto integrativo.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DEZ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Decidi quais seriam as entidades do projeto. As entidades que seriam as classes no código.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82472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FEV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Criei diagramas para planejar melhor o projeto.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82472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MAR</a:t>
                      </a:r>
                      <a:r>
                        <a:rPr lang="pt-br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pt-BR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Comecei a escrever o código criando as classes de entidade.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135916"/>
                  </a:ext>
                </a:extLst>
              </a:tr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ABR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Continuei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trabalhando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no 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código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>
            <a:off x="1627583" y="2421168"/>
            <a:ext cx="0" cy="3559057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6348" y="2421168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9605" y="3306018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9605" y="4117696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133598-58B4-2425-DC83-FAABE13E0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6348" y="4985675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00D9B296-3F96-402D-90D4-6B4638C23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6348" y="5777755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graphicFrame>
        <p:nvGraphicFramePr>
          <p:cNvPr id="18" name="Tabela 7">
            <a:extLst>
              <a:ext uri="{FF2B5EF4-FFF2-40B4-BE49-F238E27FC236}">
                <a16:creationId xmlns:a16="http://schemas.microsoft.com/office/drawing/2014/main" id="{3F5AB8E0-8A09-419F-B820-3CD785EDE5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42104355"/>
              </p:ext>
            </p:extLst>
          </p:nvPr>
        </p:nvGraphicFramePr>
        <p:xfrm>
          <a:off x="5901262" y="884902"/>
          <a:ext cx="5774264" cy="543762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1788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02476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01878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MAI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Fiz mais diagramas e esboços de como seria a interface do programa.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01878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JUL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Comecei a programar a interface.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88294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AUG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Modelei o banco de dados com base nos diagramas que havia feito.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01878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SET</a:t>
                      </a:r>
                      <a:r>
                        <a:rPr lang="pt-br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pt-BR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Comecei a implementar o banco de dados conectando-o ao código que eu havia escrito.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422079"/>
                  </a:ext>
                </a:extLst>
              </a:tr>
              <a:tr h="1466869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OUT-NOV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Estou trabalhando para melhorar a interface e começar a documentação do projeto.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99439"/>
                  </a:ext>
                </a:extLst>
              </a:tr>
            </a:tbl>
          </a:graphicData>
        </a:graphic>
      </p:graphicFrame>
      <p:cxnSp>
        <p:nvCxnSpPr>
          <p:cNvPr id="21" name="Conector Reto 12">
            <a:extLst>
              <a:ext uri="{FF2B5EF4-FFF2-40B4-BE49-F238E27FC236}">
                <a16:creationId xmlns:a16="http://schemas.microsoft.com/office/drawing/2014/main" id="{F4498852-CDED-46EF-AE04-E08D8A4DC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3" idx="4"/>
            <a:endCxn id="27" idx="0"/>
          </p:cNvCxnSpPr>
          <p:nvPr/>
        </p:nvCxnSpPr>
        <p:spPr>
          <a:xfrm>
            <a:off x="7415107" y="1356365"/>
            <a:ext cx="0" cy="4290659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Oval 16">
            <a:extLst>
              <a:ext uri="{FF2B5EF4-FFF2-40B4-BE49-F238E27FC236}">
                <a16:creationId xmlns:a16="http://schemas.microsoft.com/office/drawing/2014/main" id="{E54F9F73-9287-420C-8DAA-1A921C635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1153895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4" name="Oval 18">
            <a:extLst>
              <a:ext uri="{FF2B5EF4-FFF2-40B4-BE49-F238E27FC236}">
                <a16:creationId xmlns:a16="http://schemas.microsoft.com/office/drawing/2014/main" id="{B494BF04-7D98-4B48-B275-53DD1D3C7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2336833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5" name="Oval 19">
            <a:extLst>
              <a:ext uri="{FF2B5EF4-FFF2-40B4-BE49-F238E27FC236}">
                <a16:creationId xmlns:a16="http://schemas.microsoft.com/office/drawing/2014/main" id="{10CCDE8A-EF76-42EF-AC49-A6EC6B952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3519771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3200C471-1160-4B30-99D0-EAF20B675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4702709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7" name="Oval 21">
            <a:extLst>
              <a:ext uri="{FF2B5EF4-FFF2-40B4-BE49-F238E27FC236}">
                <a16:creationId xmlns:a16="http://schemas.microsoft.com/office/drawing/2014/main" id="{F0265522-F9AE-452C-92C8-528A12F40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5647024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509962185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57200"/>
            <a:ext cx="10122632" cy="1071155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Próximos passos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555" y="638594"/>
            <a:ext cx="4834517" cy="643465"/>
          </a:xfrm>
        </p:spPr>
        <p:txBody>
          <a:bodyPr rtlCol="0"/>
          <a:lstStyle/>
          <a:p>
            <a:r>
              <a:rPr lang="pt-BR" dirty="0">
                <a:solidFill>
                  <a:schemeClr val="bg1"/>
                </a:solidFill>
              </a:rPr>
              <a:t>Sumário</a:t>
            </a:r>
          </a:p>
        </p:txBody>
      </p:sp>
      <p:pic>
        <p:nvPicPr>
          <p:cNvPr id="22" name="Espaço Reservado para Imagem 11" descr="Detalhe de arranha-céu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Espaço Reservado para Conteúdo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940" y="1531264"/>
            <a:ext cx="4834517" cy="2774361"/>
          </a:xfrm>
        </p:spPr>
        <p:txBody>
          <a:bodyPr rtlCol="0"/>
          <a:lstStyle/>
          <a:p>
            <a:r>
              <a:rPr lang="pt-BR" sz="1400" dirty="0">
                <a:solidFill>
                  <a:schemeClr val="bg1"/>
                </a:solidFill>
              </a:rPr>
              <a:t>Introdução</a:t>
            </a:r>
          </a:p>
          <a:p>
            <a:r>
              <a:rPr lang="pt-BR" sz="1400" dirty="0">
                <a:solidFill>
                  <a:schemeClr val="bg1"/>
                </a:solidFill>
              </a:rPr>
              <a:t>Sobre o Projeto/Visão Geral do Projeto (Produto)</a:t>
            </a:r>
          </a:p>
          <a:p>
            <a:r>
              <a:rPr lang="pt-BR" sz="1400" dirty="0">
                <a:solidFill>
                  <a:schemeClr val="bg1"/>
                </a:solidFill>
              </a:rPr>
              <a:t>PORQUÊ</a:t>
            </a:r>
          </a:p>
          <a:p>
            <a:r>
              <a:rPr lang="pt-BR" sz="1400" dirty="0">
                <a:solidFill>
                  <a:schemeClr val="bg1"/>
                </a:solidFill>
              </a:rPr>
              <a:t>Público-alvo</a:t>
            </a:r>
          </a:p>
          <a:p>
            <a:r>
              <a:rPr lang="pt-BR" sz="1400" dirty="0">
                <a:solidFill>
                  <a:schemeClr val="bg1"/>
                </a:solidFill>
              </a:rPr>
              <a:t>OBJETIVO</a:t>
            </a:r>
          </a:p>
          <a:p>
            <a:r>
              <a:rPr lang="pt-BR" sz="1400" dirty="0">
                <a:solidFill>
                  <a:schemeClr val="bg1"/>
                </a:solidFill>
              </a:rPr>
              <a:t>Tecnologias usadas</a:t>
            </a:r>
          </a:p>
          <a:p>
            <a:r>
              <a:rPr lang="pt-BR" sz="1400" dirty="0">
                <a:solidFill>
                  <a:schemeClr val="bg1"/>
                </a:solidFill>
              </a:rPr>
              <a:t>CRONOGRAMA</a:t>
            </a:r>
          </a:p>
          <a:p>
            <a:r>
              <a:rPr lang="pt-BR" sz="1400" dirty="0">
                <a:solidFill>
                  <a:schemeClr val="bg1"/>
                </a:solidFill>
              </a:rPr>
              <a:t>Entidades </a:t>
            </a:r>
          </a:p>
          <a:p>
            <a:r>
              <a:rPr lang="pt-BR" sz="1400" dirty="0">
                <a:solidFill>
                  <a:schemeClr val="bg1"/>
                </a:solidFill>
              </a:rPr>
              <a:t>Diagramas</a:t>
            </a:r>
          </a:p>
          <a:p>
            <a:r>
              <a:rPr lang="pt-BR" sz="1400" dirty="0">
                <a:solidFill>
                  <a:schemeClr val="bg1"/>
                </a:solidFill>
              </a:rPr>
              <a:t>Telas</a:t>
            </a:r>
          </a:p>
          <a:p>
            <a:r>
              <a:rPr lang="pt-BR" sz="1400" dirty="0">
                <a:solidFill>
                  <a:schemeClr val="bg1"/>
                </a:solidFill>
              </a:rPr>
              <a:t>Próximos Passos</a:t>
            </a:r>
            <a:endParaRPr lang="pt-BR" sz="1400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06ED9583-574A-4446-8F53-D05974237A02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>
            <a:alphaModFix amt="3000"/>
          </a:blip>
          <a:srcRect t="9936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20</a:t>
            </a:fld>
            <a:endParaRPr lang="pt-BR" dirty="0"/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37F2E31E-AF10-41F1-983A-DDDCB6602897}"/>
              </a:ext>
            </a:extLst>
          </p:cNvPr>
          <p:cNvSpPr txBox="1">
            <a:spLocks/>
          </p:cNvSpPr>
          <p:nvPr/>
        </p:nvSpPr>
        <p:spPr>
          <a:xfrm>
            <a:off x="3103420" y="905934"/>
            <a:ext cx="5985159" cy="15945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OBRIGADO!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E1E1ED47-02A2-4C55-99FC-DCC81F722016}"/>
              </a:ext>
            </a:extLst>
          </p:cNvPr>
          <p:cNvSpPr txBox="1">
            <a:spLocks/>
          </p:cNvSpPr>
          <p:nvPr/>
        </p:nvSpPr>
        <p:spPr>
          <a:xfrm>
            <a:off x="5095396" y="2488910"/>
            <a:ext cx="5444517" cy="173189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>
                <a:solidFill>
                  <a:schemeClr val="bg1"/>
                </a:solidFill>
              </a:rPr>
              <a:t>lucashartmann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5D7F2EB-4705-45B8-A570-2597DDD7E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042" y="2545048"/>
            <a:ext cx="618067" cy="6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82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3" y="878987"/>
            <a:ext cx="5048250" cy="1128519"/>
          </a:xfrm>
        </p:spPr>
        <p:txBody>
          <a:bodyPr rtlCol="0"/>
          <a:lstStyle/>
          <a:p>
            <a:r>
              <a:rPr lang="pt-BR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3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49064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Meu </a:t>
            </a:r>
            <a:r>
              <a:rPr lang="en-US" dirty="0" err="1">
                <a:solidFill>
                  <a:schemeClr val="bg1"/>
                </a:solidFill>
              </a:rPr>
              <a:t>nome</a:t>
            </a:r>
            <a:r>
              <a:rPr lang="en-US" dirty="0">
                <a:solidFill>
                  <a:schemeClr val="bg1"/>
                </a:solidFill>
              </a:rPr>
              <a:t> é Lucas Augusto Hartmann, </a:t>
            </a:r>
            <a:r>
              <a:rPr lang="en-US" dirty="0" err="1">
                <a:solidFill>
                  <a:schemeClr val="bg1"/>
                </a:solidFill>
              </a:rPr>
              <a:t>tenho</a:t>
            </a:r>
            <a:r>
              <a:rPr lang="en-US" dirty="0">
                <a:solidFill>
                  <a:schemeClr val="bg1"/>
                </a:solidFill>
              </a:rPr>
              <a:t> 22 </a:t>
            </a:r>
            <a:r>
              <a:rPr lang="en-US" dirty="0" err="1">
                <a:solidFill>
                  <a:schemeClr val="bg1"/>
                </a:solidFill>
              </a:rPr>
              <a:t>anos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idade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Sou </a:t>
            </a:r>
            <a:r>
              <a:rPr lang="en-US" dirty="0" err="1">
                <a:solidFill>
                  <a:schemeClr val="bg1"/>
                </a:solidFill>
              </a:rPr>
              <a:t>estudante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Desenvolvimento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Sistemas</a:t>
            </a:r>
            <a:r>
              <a:rPr lang="en-US" dirty="0">
                <a:solidFill>
                  <a:schemeClr val="bg1"/>
                </a:solidFill>
              </a:rPr>
              <a:t> no </a:t>
            </a:r>
            <a:r>
              <a:rPr lang="en-US" dirty="0" err="1">
                <a:solidFill>
                  <a:schemeClr val="bg1"/>
                </a:solidFill>
              </a:rPr>
              <a:t>Senac</a:t>
            </a:r>
            <a:r>
              <a:rPr lang="en-US" dirty="0">
                <a:solidFill>
                  <a:schemeClr val="bg1"/>
                </a:solidFill>
              </a:rPr>
              <a:t> Tech, </a:t>
            </a:r>
            <a:r>
              <a:rPr lang="en-US" dirty="0" err="1">
                <a:solidFill>
                  <a:schemeClr val="bg1"/>
                </a:solidFill>
              </a:rPr>
              <a:t>desde</a:t>
            </a:r>
            <a:r>
              <a:rPr lang="en-US" dirty="0">
                <a:solidFill>
                  <a:schemeClr val="bg1"/>
                </a:solidFill>
              </a:rPr>
              <a:t> 2024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Comecei</a:t>
            </a:r>
            <a:r>
              <a:rPr lang="en-US" dirty="0">
                <a:solidFill>
                  <a:schemeClr val="bg1"/>
                </a:solidFill>
              </a:rPr>
              <a:t> a </a:t>
            </a:r>
            <a:r>
              <a:rPr lang="en-US" dirty="0" err="1">
                <a:solidFill>
                  <a:schemeClr val="bg1"/>
                </a:solidFill>
              </a:rPr>
              <a:t>estudar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programação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sozinho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2020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C4B6AC5-9B42-441D-AFFD-7B1DB10D4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5060" y="2088258"/>
            <a:ext cx="50482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9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70" y="794640"/>
            <a:ext cx="4529667" cy="1128519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Sobre o projeto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4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 </a:t>
            </a:r>
            <a:r>
              <a:rPr lang="en-US" dirty="0" err="1">
                <a:solidFill>
                  <a:schemeClr val="bg1"/>
                </a:solidFill>
              </a:rPr>
              <a:t>projeto</a:t>
            </a:r>
            <a:r>
              <a:rPr lang="en-US" dirty="0">
                <a:solidFill>
                  <a:schemeClr val="bg1"/>
                </a:solidFill>
              </a:rPr>
              <a:t> é um </a:t>
            </a:r>
            <a:r>
              <a:rPr lang="en-US" dirty="0" err="1">
                <a:solidFill>
                  <a:schemeClr val="bg1"/>
                </a:solidFill>
              </a:rPr>
              <a:t>sistema</a:t>
            </a:r>
            <a:r>
              <a:rPr lang="en-US" dirty="0">
                <a:solidFill>
                  <a:schemeClr val="bg1"/>
                </a:solidFill>
              </a:rPr>
              <a:t> para </a:t>
            </a:r>
            <a:r>
              <a:rPr lang="en-US" dirty="0" err="1">
                <a:solidFill>
                  <a:schemeClr val="bg1"/>
                </a:solidFill>
              </a:rPr>
              <a:t>imobiliária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Para </a:t>
            </a:r>
            <a:r>
              <a:rPr lang="en-US" dirty="0" err="1">
                <a:solidFill>
                  <a:schemeClr val="bg1"/>
                </a:solidFill>
              </a:rPr>
              <a:t>gerenciar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imóveis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clientes</a:t>
            </a:r>
            <a:r>
              <a:rPr lang="en-US" dirty="0">
                <a:solidFill>
                  <a:schemeClr val="bg1"/>
                </a:solidFill>
              </a:rPr>
              <a:t> e </a:t>
            </a:r>
            <a:r>
              <a:rPr lang="en-US" dirty="0" err="1">
                <a:solidFill>
                  <a:schemeClr val="bg1"/>
                </a:solidFill>
              </a:rPr>
              <a:t>funcionários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Também</a:t>
            </a:r>
            <a:r>
              <a:rPr lang="en-US" dirty="0">
                <a:solidFill>
                  <a:schemeClr val="bg1"/>
                </a:solidFill>
              </a:rPr>
              <a:t> para </a:t>
            </a:r>
            <a:r>
              <a:rPr lang="en-US" dirty="0" err="1">
                <a:solidFill>
                  <a:schemeClr val="bg1"/>
                </a:solidFill>
              </a:rPr>
              <a:t>ver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informações</a:t>
            </a:r>
            <a:r>
              <a:rPr lang="en-US" dirty="0">
                <a:solidFill>
                  <a:schemeClr val="bg1"/>
                </a:solidFill>
              </a:rPr>
              <a:t> da </a:t>
            </a:r>
            <a:r>
              <a:rPr lang="en-US" dirty="0" err="1">
                <a:solidFill>
                  <a:schemeClr val="bg1"/>
                </a:solidFill>
              </a:rPr>
              <a:t>empresa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como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faturamento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quantidade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clientes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funcionários</a:t>
            </a:r>
            <a:r>
              <a:rPr lang="en-US" dirty="0">
                <a:solidFill>
                  <a:schemeClr val="bg1"/>
                </a:solidFill>
              </a:rPr>
              <a:t> e </a:t>
            </a:r>
            <a:r>
              <a:rPr lang="en-US" dirty="0" err="1">
                <a:solidFill>
                  <a:schemeClr val="bg1"/>
                </a:solidFill>
              </a:rPr>
              <a:t>mais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 </a:t>
            </a:r>
            <a:r>
              <a:rPr lang="en-US" dirty="0" err="1">
                <a:solidFill>
                  <a:schemeClr val="bg1"/>
                </a:solidFill>
              </a:rPr>
              <a:t>sistema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pode</a:t>
            </a:r>
            <a:r>
              <a:rPr lang="en-US" dirty="0">
                <a:solidFill>
                  <a:schemeClr val="bg1"/>
                </a:solidFill>
              </a:rPr>
              <a:t> ser </a:t>
            </a:r>
            <a:r>
              <a:rPr lang="en-US" dirty="0" err="1">
                <a:solidFill>
                  <a:schemeClr val="bg1"/>
                </a:solidFill>
              </a:rPr>
              <a:t>acessado</a:t>
            </a:r>
            <a:r>
              <a:rPr lang="en-US" dirty="0">
                <a:solidFill>
                  <a:schemeClr val="bg1"/>
                </a:solidFill>
              </a:rPr>
              <a:t> por </a:t>
            </a:r>
            <a:r>
              <a:rPr lang="en-US" dirty="0" err="1">
                <a:solidFill>
                  <a:schemeClr val="bg1"/>
                </a:solidFill>
              </a:rPr>
              <a:t>clientes</a:t>
            </a:r>
            <a:r>
              <a:rPr lang="en-US" dirty="0">
                <a:solidFill>
                  <a:schemeClr val="bg1"/>
                </a:solidFill>
              </a:rPr>
              <a:t> para </a:t>
            </a:r>
            <a:r>
              <a:rPr lang="en-US" dirty="0" err="1">
                <a:solidFill>
                  <a:schemeClr val="bg1"/>
                </a:solidFill>
              </a:rPr>
              <a:t>ver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imóveis</a:t>
            </a:r>
            <a:r>
              <a:rPr lang="en-US" dirty="0">
                <a:solidFill>
                  <a:schemeClr val="bg1"/>
                </a:solidFill>
              </a:rPr>
              <a:t> e </a:t>
            </a:r>
            <a:r>
              <a:rPr lang="en-US" dirty="0" err="1">
                <a:solidFill>
                  <a:schemeClr val="bg1"/>
                </a:solidFill>
              </a:rPr>
              <a:t>iniciar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processo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compra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aluguel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C1420E9-F46C-43FC-A61C-4C975C345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0613"/>
            <a:ext cx="4419980" cy="343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6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6" y="884980"/>
            <a:ext cx="4097867" cy="1128519"/>
          </a:xfrm>
        </p:spPr>
        <p:txBody>
          <a:bodyPr rtlCol="0"/>
          <a:lstStyle/>
          <a:p>
            <a:r>
              <a:rPr lang="pt-BR" sz="3600" dirty="0">
                <a:solidFill>
                  <a:schemeClr val="bg1"/>
                </a:solidFill>
              </a:rPr>
              <a:t>PORQUÊ</a:t>
            </a:r>
            <a:br>
              <a:rPr lang="pt-BR" sz="3600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6428" y="1100562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Eu </a:t>
            </a:r>
            <a:r>
              <a:rPr lang="en-US" dirty="0" err="1">
                <a:solidFill>
                  <a:schemeClr val="bg1"/>
                </a:solidFill>
              </a:rPr>
              <a:t>trabalho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imobiliária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usando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sistema</a:t>
            </a:r>
            <a:r>
              <a:rPr lang="en-US" dirty="0">
                <a:solidFill>
                  <a:schemeClr val="bg1"/>
                </a:solidFill>
              </a:rPr>
              <a:t> dela para </a:t>
            </a:r>
            <a:r>
              <a:rPr lang="en-US" dirty="0" err="1">
                <a:solidFill>
                  <a:schemeClr val="bg1"/>
                </a:solidFill>
              </a:rPr>
              <a:t>cadastrar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imóveis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clientes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proprietários</a:t>
            </a:r>
            <a:r>
              <a:rPr lang="en-US" dirty="0">
                <a:solidFill>
                  <a:schemeClr val="bg1"/>
                </a:solidFill>
              </a:rPr>
              <a:t> e </a:t>
            </a:r>
            <a:r>
              <a:rPr lang="en-US" dirty="0" err="1">
                <a:solidFill>
                  <a:schemeClr val="bg1"/>
                </a:solidFill>
              </a:rPr>
              <a:t>fazer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anúncios</a:t>
            </a:r>
            <a:r>
              <a:rPr lang="en-US" dirty="0">
                <a:solidFill>
                  <a:schemeClr val="bg1"/>
                </a:solidFill>
              </a:rPr>
              <a:t> dos </a:t>
            </a:r>
            <a:r>
              <a:rPr lang="en-US" dirty="0" err="1">
                <a:solidFill>
                  <a:schemeClr val="bg1"/>
                </a:solidFill>
              </a:rPr>
              <a:t>imovéis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O </a:t>
            </a:r>
            <a:r>
              <a:rPr lang="en-US" dirty="0" err="1">
                <a:solidFill>
                  <a:schemeClr val="bg1"/>
                </a:solidFill>
              </a:rPr>
              <a:t>sistema</a:t>
            </a:r>
            <a:r>
              <a:rPr lang="en-US" dirty="0">
                <a:solidFill>
                  <a:schemeClr val="bg1"/>
                </a:solidFill>
              </a:rPr>
              <a:t> da </a:t>
            </a:r>
            <a:r>
              <a:rPr lang="en-US" dirty="0" err="1">
                <a:solidFill>
                  <a:schemeClr val="bg1"/>
                </a:solidFill>
              </a:rPr>
              <a:t>imobiliária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eu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trabalho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muitos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problemas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Eu </a:t>
            </a:r>
            <a:r>
              <a:rPr lang="en-US" dirty="0" err="1">
                <a:solidFill>
                  <a:schemeClr val="bg1"/>
                </a:solidFill>
              </a:rPr>
              <a:t>nunca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fiz</a:t>
            </a:r>
            <a:r>
              <a:rPr lang="en-US" dirty="0">
                <a:solidFill>
                  <a:schemeClr val="bg1"/>
                </a:solidFill>
              </a:rPr>
              <a:t> um </a:t>
            </a:r>
            <a:r>
              <a:rPr lang="en-US" dirty="0" err="1">
                <a:solidFill>
                  <a:schemeClr val="bg1"/>
                </a:solidFill>
              </a:rPr>
              <a:t>sistema</a:t>
            </a:r>
            <a:r>
              <a:rPr lang="en-US" dirty="0">
                <a:solidFill>
                  <a:schemeClr val="bg1"/>
                </a:solidFill>
              </a:rPr>
              <a:t> para </a:t>
            </a:r>
            <a:r>
              <a:rPr lang="en-US" dirty="0" err="1">
                <a:solidFill>
                  <a:schemeClr val="bg1"/>
                </a:solidFill>
              </a:rPr>
              <a:t>uma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imobiliária</a:t>
            </a:r>
            <a:r>
              <a:rPr lang="en-US" dirty="0">
                <a:solidFill>
                  <a:schemeClr val="bg1"/>
                </a:solidFill>
              </a:rPr>
              <a:t> antes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Várias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empressas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possuem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seus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sistemas</a:t>
            </a:r>
            <a:r>
              <a:rPr lang="en-US" dirty="0">
                <a:solidFill>
                  <a:schemeClr val="bg1"/>
                </a:solidFill>
              </a:rPr>
              <a:t>, e </a:t>
            </a:r>
            <a:r>
              <a:rPr lang="en-US" dirty="0" err="1">
                <a:solidFill>
                  <a:schemeClr val="bg1"/>
                </a:solidFill>
              </a:rPr>
              <a:t>muitos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coisas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comum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como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cadastro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produtos</a:t>
            </a:r>
            <a:r>
              <a:rPr lang="en-US" dirty="0">
                <a:solidFill>
                  <a:schemeClr val="bg1"/>
                </a:solidFill>
              </a:rPr>
              <a:t> e </a:t>
            </a:r>
            <a:r>
              <a:rPr lang="en-US" dirty="0" err="1">
                <a:solidFill>
                  <a:schemeClr val="bg1"/>
                </a:solidFill>
              </a:rPr>
              <a:t>clientes</a:t>
            </a:r>
            <a:r>
              <a:rPr lang="en-US" dirty="0">
                <a:solidFill>
                  <a:schemeClr val="bg1"/>
                </a:solidFill>
              </a:rPr>
              <a:t>. </a:t>
            </a:r>
            <a:r>
              <a:rPr lang="en-US" dirty="0" err="1">
                <a:solidFill>
                  <a:schemeClr val="bg1"/>
                </a:solidFill>
              </a:rPr>
              <a:t>Então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fazendo</a:t>
            </a:r>
            <a:r>
              <a:rPr lang="en-US" dirty="0">
                <a:solidFill>
                  <a:schemeClr val="bg1"/>
                </a:solidFill>
              </a:rPr>
              <a:t> o </a:t>
            </a:r>
            <a:r>
              <a:rPr lang="en-US" dirty="0" err="1">
                <a:solidFill>
                  <a:schemeClr val="bg1"/>
                </a:solidFill>
              </a:rPr>
              <a:t>sistema</a:t>
            </a:r>
            <a:r>
              <a:rPr lang="en-US" dirty="0">
                <a:solidFill>
                  <a:schemeClr val="bg1"/>
                </a:solidFill>
              </a:rPr>
              <a:t> para </a:t>
            </a:r>
            <a:r>
              <a:rPr lang="en-US" dirty="0" err="1">
                <a:solidFill>
                  <a:schemeClr val="bg1"/>
                </a:solidFill>
              </a:rPr>
              <a:t>imobiliária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ganho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experiência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pode</a:t>
            </a:r>
            <a:r>
              <a:rPr lang="en-US" dirty="0">
                <a:solidFill>
                  <a:schemeClr val="bg1"/>
                </a:solidFill>
              </a:rPr>
              <a:t> ser </a:t>
            </a:r>
            <a:r>
              <a:rPr lang="en-US" dirty="0" err="1">
                <a:solidFill>
                  <a:schemeClr val="bg1"/>
                </a:solidFill>
              </a:rPr>
              <a:t>bem</a:t>
            </a:r>
            <a:r>
              <a:rPr lang="en-US" dirty="0">
                <a:solidFill>
                  <a:schemeClr val="bg1"/>
                </a:solidFill>
              </a:rPr>
              <a:t> vista para </a:t>
            </a:r>
            <a:r>
              <a:rPr lang="en-US" dirty="0" err="1">
                <a:solidFill>
                  <a:schemeClr val="bg1"/>
                </a:solidFill>
              </a:rPr>
              <a:t>empresas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F7EDA0-B2B2-4940-8B36-6F4BC3DFE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9" y="2094251"/>
            <a:ext cx="4249313" cy="354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87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16" y="890104"/>
            <a:ext cx="4428067" cy="1128519"/>
          </a:xfrm>
        </p:spPr>
        <p:txBody>
          <a:bodyPr rtlCol="0"/>
          <a:lstStyle/>
          <a:p>
            <a:r>
              <a:rPr lang="en-US" dirty="0" err="1">
                <a:solidFill>
                  <a:schemeClr val="bg1"/>
                </a:solidFill>
              </a:rPr>
              <a:t>Público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alvo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Imobiliárias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Qualquer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empresa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possa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interessar</a:t>
            </a:r>
            <a:r>
              <a:rPr lang="en-US" dirty="0">
                <a:solidFill>
                  <a:schemeClr val="bg1"/>
                </a:solidFill>
              </a:rPr>
              <a:t> por um </a:t>
            </a:r>
            <a:r>
              <a:rPr lang="en-US" dirty="0" err="1">
                <a:solidFill>
                  <a:schemeClr val="bg1"/>
                </a:solidFill>
              </a:rPr>
              <a:t>sistema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principalmente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empresas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pequenas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7200B7-6E43-4C52-BDCD-18D195002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701" y="2099375"/>
            <a:ext cx="4465899" cy="318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6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8" y="914939"/>
            <a:ext cx="3911600" cy="1128519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Objetivo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Usar a </a:t>
            </a:r>
            <a:r>
              <a:rPr lang="en-US" dirty="0" err="1">
                <a:solidFill>
                  <a:schemeClr val="bg1"/>
                </a:solidFill>
              </a:rPr>
              <a:t>minha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experiência</a:t>
            </a:r>
            <a:r>
              <a:rPr lang="en-US" dirty="0">
                <a:solidFill>
                  <a:schemeClr val="bg1"/>
                </a:solidFill>
              </a:rPr>
              <a:t> com o software do meu </a:t>
            </a:r>
            <a:r>
              <a:rPr lang="en-US" dirty="0" err="1">
                <a:solidFill>
                  <a:schemeClr val="bg1"/>
                </a:solidFill>
              </a:rPr>
              <a:t>trabalho</a:t>
            </a:r>
            <a:r>
              <a:rPr lang="en-US" dirty="0">
                <a:solidFill>
                  <a:schemeClr val="bg1"/>
                </a:solidFill>
              </a:rPr>
              <a:t> para </a:t>
            </a:r>
            <a:r>
              <a:rPr lang="en-US" dirty="0" err="1">
                <a:solidFill>
                  <a:schemeClr val="bg1"/>
                </a:solidFill>
              </a:rPr>
              <a:t>criar</a:t>
            </a:r>
            <a:r>
              <a:rPr lang="en-US" dirty="0">
                <a:solidFill>
                  <a:schemeClr val="bg1"/>
                </a:solidFill>
              </a:rPr>
              <a:t> um que </a:t>
            </a:r>
            <a:r>
              <a:rPr lang="en-US" dirty="0" err="1">
                <a:solidFill>
                  <a:schemeClr val="bg1"/>
                </a:solidFill>
              </a:rPr>
              <a:t>resolva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problemas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observei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Fazer meu </a:t>
            </a:r>
            <a:r>
              <a:rPr lang="en-US" dirty="0" err="1">
                <a:solidFill>
                  <a:schemeClr val="bg1"/>
                </a:solidFill>
              </a:rPr>
              <a:t>melhor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programa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até</a:t>
            </a:r>
            <a:r>
              <a:rPr lang="en-US" dirty="0">
                <a:solidFill>
                  <a:schemeClr val="bg1"/>
                </a:solidFill>
              </a:rPr>
              <a:t> agora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Impressionar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empresas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possam</a:t>
            </a:r>
            <a:r>
              <a:rPr lang="en-US" dirty="0">
                <a:solidFill>
                  <a:schemeClr val="bg1"/>
                </a:solidFill>
              </a:rPr>
              <a:t> se </a:t>
            </a:r>
            <a:r>
              <a:rPr lang="en-US" dirty="0" err="1">
                <a:solidFill>
                  <a:schemeClr val="bg1"/>
                </a:solidFill>
              </a:rPr>
              <a:t>interessar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seu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próprio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sistema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ou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empresas</a:t>
            </a:r>
            <a:r>
              <a:rPr lang="en-US" dirty="0">
                <a:solidFill>
                  <a:schemeClr val="bg1"/>
                </a:solidFill>
              </a:rPr>
              <a:t> que </a:t>
            </a:r>
            <a:r>
              <a:rPr lang="en-US" dirty="0" err="1">
                <a:solidFill>
                  <a:schemeClr val="bg1"/>
                </a:solidFill>
              </a:rPr>
              <a:t>já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possuem</a:t>
            </a:r>
            <a:r>
              <a:rPr lang="en-US" dirty="0">
                <a:solidFill>
                  <a:schemeClr val="bg1"/>
                </a:solidFill>
              </a:rPr>
              <a:t> um </a:t>
            </a:r>
            <a:r>
              <a:rPr lang="en-US" dirty="0" err="1">
                <a:solidFill>
                  <a:schemeClr val="bg1"/>
                </a:solidFill>
              </a:rPr>
              <a:t>sistema</a:t>
            </a:r>
            <a:r>
              <a:rPr lang="en-US" dirty="0">
                <a:solidFill>
                  <a:schemeClr val="bg1"/>
                </a:solidFill>
              </a:rPr>
              <a:t> e </a:t>
            </a:r>
            <a:r>
              <a:rPr lang="en-US" dirty="0" err="1">
                <a:solidFill>
                  <a:schemeClr val="bg1"/>
                </a:solidFill>
              </a:rPr>
              <a:t>precisam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alguém</a:t>
            </a:r>
            <a:r>
              <a:rPr lang="en-US" dirty="0">
                <a:solidFill>
                  <a:schemeClr val="bg1"/>
                </a:solidFill>
              </a:rPr>
              <a:t> para </a:t>
            </a:r>
            <a:r>
              <a:rPr lang="en-US" dirty="0" err="1">
                <a:solidFill>
                  <a:schemeClr val="bg1"/>
                </a:solidFill>
              </a:rPr>
              <a:t>fazer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manutenção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cadastros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4FC162-FD8A-4007-AEDA-A6CFCDB5F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121051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6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09027839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57200"/>
            <a:ext cx="10122632" cy="1071155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Tecnologias usadas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30B010-51B7-4AC2-82A9-8957BB9627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206" y="1755226"/>
            <a:ext cx="2707959" cy="26853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86D238-95EA-4A56-B9A1-2C1E83170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6311" y="2382385"/>
            <a:ext cx="3070346" cy="15262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3F40E8F-7154-454A-9720-07D7F5BC10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1980" y="2562344"/>
            <a:ext cx="2405915" cy="107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4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0" y="1130659"/>
            <a:ext cx="4428067" cy="1128519"/>
          </a:xfrm>
        </p:spPr>
        <p:txBody>
          <a:bodyPr rtlCol="0"/>
          <a:lstStyle/>
          <a:p>
            <a:pPr rtl="0"/>
            <a:r>
              <a:rPr lang="en-US" dirty="0" err="1">
                <a:solidFill>
                  <a:schemeClr val="bg1"/>
                </a:solidFill>
              </a:rPr>
              <a:t>Usuários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9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1857" y="630621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Corretor: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cadastrar venda e aluguel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Captador/Corretor: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Cadastro de Imóveis, Proprietários e Clientes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Consulta de Imóveis, Proprietários e Clientes cadastrados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Gerente: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Ver dados da Imobiliária (Faturamento, quantidade de cliente, funcionários)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consultar cadastros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Talvez possa cadastrar Corretores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Administrador: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Cadastro de gerente, corretor, captador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consultar cadastros</a:t>
            </a:r>
          </a:p>
          <a:p>
            <a:pPr lvl="1"/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08EEAE6-3F44-44AC-991F-376D9F98D0FE}"/>
              </a:ext>
            </a:extLst>
          </p:cNvPr>
          <p:cNvSpPr txBox="1"/>
          <p:nvPr/>
        </p:nvSpPr>
        <p:spPr>
          <a:xfrm>
            <a:off x="76200" y="2259178"/>
            <a:ext cx="442806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Cliente: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ver imóveis da </a:t>
            </a:r>
            <a:r>
              <a:rPr lang="en-US" sz="1600" dirty="0" err="1">
                <a:solidFill>
                  <a:schemeClr val="bg1"/>
                </a:solidFill>
              </a:rPr>
              <a:t>imobiliária</a:t>
            </a:r>
            <a:endParaRPr lang="pt-BR" sz="16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iniciar processo de venda ou aluguel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ver salvar imóveis como favoritos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iniciar contato com um corretor</a:t>
            </a:r>
          </a:p>
        </p:txBody>
      </p:sp>
    </p:spTree>
    <p:extLst>
      <p:ext uri="{BB962C8B-B14F-4D97-AF65-F5344CB8AC3E}">
        <p14:creationId xmlns:p14="http://schemas.microsoft.com/office/powerpoint/2010/main" val="31267192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460_TF34357351_Win32" id="{793D9212-712F-45AD-BCB7-B8FD50924AE3}" vid="{BB4FE3B9-3E76-4238-84D6-794C8F555BD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modernista escura</Template>
  <TotalTime>285</TotalTime>
  <Words>673</Words>
  <Application>Microsoft Office PowerPoint</Application>
  <PresentationFormat>Widescreen</PresentationFormat>
  <Paragraphs>156</Paragraphs>
  <Slides>20</Slides>
  <Notes>20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Arial Black</vt:lpstr>
      <vt:lpstr>Avenir Next LT Pro</vt:lpstr>
      <vt:lpstr>Calibri</vt:lpstr>
      <vt:lpstr>Tema do Office</vt:lpstr>
      <vt:lpstr>Projeto Integrador (PI)</vt:lpstr>
      <vt:lpstr>Sumário</vt:lpstr>
      <vt:lpstr>Introdução</vt:lpstr>
      <vt:lpstr>Sobre o projeto</vt:lpstr>
      <vt:lpstr>PORQUÊ </vt:lpstr>
      <vt:lpstr>Público alvo</vt:lpstr>
      <vt:lpstr>Objetivo</vt:lpstr>
      <vt:lpstr>Tecnologias usadas</vt:lpstr>
      <vt:lpstr>Usuários</vt:lpstr>
      <vt:lpstr>Apresentação do PowerPoint</vt:lpstr>
      <vt:lpstr>Telas</vt:lpstr>
      <vt:lpstr>Telas do usuário</vt:lpstr>
      <vt:lpstr>Apresentação do PowerPoint</vt:lpstr>
      <vt:lpstr>Telas do corretor/captador/admin</vt:lpstr>
      <vt:lpstr>Apresentação do PowerPoint</vt:lpstr>
      <vt:lpstr>Apresentação do PowerPoint</vt:lpstr>
      <vt:lpstr>Apresentação do PowerPoint</vt:lpstr>
      <vt:lpstr>Linha do tempo</vt:lpstr>
      <vt:lpstr>Próximos passos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Project</dc:title>
  <dc:creator>LUCAS AUGUSTO HARTMANN</dc:creator>
  <cp:lastModifiedBy>LUCAS AUGUSTO HARTMANN</cp:lastModifiedBy>
  <cp:revision>27</cp:revision>
  <dcterms:created xsi:type="dcterms:W3CDTF">2025-11-04T13:02:39Z</dcterms:created>
  <dcterms:modified xsi:type="dcterms:W3CDTF">2025-11-11T14:55:01Z</dcterms:modified>
</cp:coreProperties>
</file>